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08BB87AE-5C6E-4085-B2A0-29978531F22A}" type="datetimeFigureOut">
              <a:rPr lang="en-US" smtClean="0"/>
              <a:t>7/29/2013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938A2054-FF8C-469D-9ED1-BDE0775302B2}"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BB87AE-5C6E-4085-B2A0-29978531F22A}" type="datetimeFigureOut">
              <a:rPr lang="en-US" smtClean="0"/>
              <a:t>7/29/2013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8A2054-FF8C-469D-9ED1-BDE0775302B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BB87AE-5C6E-4085-B2A0-29978531F22A}" type="datetimeFigureOut">
              <a:rPr lang="en-US" smtClean="0"/>
              <a:t>7/29/2013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8A2054-FF8C-469D-9ED1-BDE0775302B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8BB87AE-5C6E-4085-B2A0-29978531F22A}" type="datetimeFigureOut">
              <a:rPr lang="en-US" smtClean="0"/>
              <a:t>7/29/2013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8A2054-FF8C-469D-9ED1-BDE0775302B2}"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8BB87AE-5C6E-4085-B2A0-29978531F22A}" type="datetimeFigureOut">
              <a:rPr lang="en-US" smtClean="0"/>
              <a:t>7/29/2013</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938A2054-FF8C-469D-9ED1-BDE0775302B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8BB87AE-5C6E-4085-B2A0-29978531F22A}" type="datetimeFigureOut">
              <a:rPr lang="en-US" smtClean="0"/>
              <a:t>7/29/2013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8A2054-FF8C-469D-9ED1-BDE0775302B2}"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8BB87AE-5C6E-4085-B2A0-29978531F22A}" type="datetimeFigureOut">
              <a:rPr lang="en-US" smtClean="0"/>
              <a:t>7/29/2013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8A2054-FF8C-469D-9ED1-BDE0775302B2}"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8BB87AE-5C6E-4085-B2A0-29978531F22A}" type="datetimeFigureOut">
              <a:rPr lang="en-US" smtClean="0"/>
              <a:t>7/29/2013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8A2054-FF8C-469D-9ED1-BDE0775302B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BB87AE-5C6E-4085-B2A0-29978531F22A}" type="datetimeFigureOut">
              <a:rPr lang="en-US" smtClean="0"/>
              <a:t>7/29/2013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8A2054-FF8C-469D-9ED1-BDE0775302B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8BB87AE-5C6E-4085-B2A0-29978531F22A}" type="datetimeFigureOut">
              <a:rPr lang="en-US" smtClean="0"/>
              <a:t>7/29/2013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8A2054-FF8C-469D-9ED1-BDE0775302B2}"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8BB87AE-5C6E-4085-B2A0-29978531F22A}" type="datetimeFigureOut">
              <a:rPr lang="en-US" smtClean="0"/>
              <a:t>7/29/2013</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938A2054-FF8C-469D-9ED1-BDE0775302B2}"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08BB87AE-5C6E-4085-B2A0-29978531F22A}" type="datetimeFigureOut">
              <a:rPr lang="en-US" smtClean="0"/>
              <a:t>7/29/2013</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938A2054-FF8C-469D-9ED1-BDE0775302B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latin typeface="Arabic Typesetting" pitchFamily="66" charset="-78"/>
                <a:cs typeface="Arabic Typesetting" pitchFamily="66" charset="-78"/>
              </a:rPr>
              <a:t>Guided Reading Activity – Answer Review</a:t>
            </a:r>
            <a:endParaRPr lang="en-US" dirty="0">
              <a:latin typeface="Arabic Typesetting" pitchFamily="66" charset="-78"/>
              <a:cs typeface="Arabic Typesetting" pitchFamily="66" charset="-78"/>
            </a:endParaRPr>
          </a:p>
        </p:txBody>
      </p:sp>
      <p:sp>
        <p:nvSpPr>
          <p:cNvPr id="2" name="Title 1"/>
          <p:cNvSpPr>
            <a:spLocks noGrp="1"/>
          </p:cNvSpPr>
          <p:nvPr>
            <p:ph type="ctrTitle"/>
          </p:nvPr>
        </p:nvSpPr>
        <p:spPr/>
        <p:txBody>
          <a:bodyPr>
            <a:normAutofit/>
          </a:bodyPr>
          <a:lstStyle/>
          <a:p>
            <a:r>
              <a:rPr lang="en-US" sz="5400" dirty="0" smtClean="0">
                <a:latin typeface="Arabic Typesetting" pitchFamily="66" charset="-78"/>
                <a:cs typeface="Arabic Typesetting" pitchFamily="66" charset="-78"/>
              </a:rPr>
              <a:t>The Supreme Law of the Land, Part II</a:t>
            </a:r>
            <a:endParaRPr lang="en-US" sz="5400" dirty="0">
              <a:latin typeface="Arabic Typesetting" pitchFamily="66" charset="-78"/>
              <a:cs typeface="Arabic Typesetting" pitchFamily="66"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3886200"/>
            <a:ext cx="1933575" cy="2362200"/>
          </a:xfrm>
          <a:prstGeom prst="rect">
            <a:avLst/>
          </a:prstGeom>
        </p:spPr>
      </p:pic>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8400" y="3886200"/>
            <a:ext cx="1933575" cy="2362200"/>
          </a:xfrm>
          <a:prstGeom prst="rect">
            <a:avLst/>
          </a:prstGeom>
        </p:spPr>
      </p:pic>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3886200"/>
            <a:ext cx="1933575" cy="2362200"/>
          </a:xfrm>
          <a:prstGeom prst="rect">
            <a:avLst/>
          </a:prstGeom>
        </p:spPr>
      </p:pic>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5600" y="3886200"/>
            <a:ext cx="1933575" cy="2362200"/>
          </a:xfrm>
          <a:prstGeom prst="rect">
            <a:avLst/>
          </a:prstGeom>
        </p:spPr>
      </p:pic>
    </p:spTree>
    <p:extLst>
      <p:ext uri="{BB962C8B-B14F-4D97-AF65-F5344CB8AC3E}">
        <p14:creationId xmlns:p14="http://schemas.microsoft.com/office/powerpoint/2010/main" val="609873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z="4000" u="sng" dirty="0" smtClean="0">
                <a:latin typeface="Arabic Typesetting" pitchFamily="66" charset="-78"/>
                <a:cs typeface="Arabic Typesetting" pitchFamily="66" charset="-78"/>
              </a:rPr>
              <a:t>The Bill of Rights</a:t>
            </a:r>
            <a:endParaRPr lang="en-US" sz="4000" u="sng" dirty="0">
              <a:latin typeface="Arabic Typesetting" pitchFamily="66" charset="-78"/>
              <a:cs typeface="Arabic Typesetting" pitchFamily="66" charset="-78"/>
            </a:endParaRPr>
          </a:p>
        </p:txBody>
      </p:sp>
      <p:sp>
        <p:nvSpPr>
          <p:cNvPr id="10" name="Text Placeholder 9"/>
          <p:cNvSpPr>
            <a:spLocks noGrp="1"/>
          </p:cNvSpPr>
          <p:nvPr>
            <p:ph type="body" sz="half" idx="2"/>
          </p:nvPr>
        </p:nvSpPr>
        <p:spPr/>
        <p:txBody>
          <a:bodyPr>
            <a:noAutofit/>
          </a:bodyPr>
          <a:lstStyle/>
          <a:p>
            <a:r>
              <a:rPr lang="en-US" sz="2400" dirty="0" smtClean="0">
                <a:latin typeface="Arabic Typesetting" pitchFamily="66" charset="-78"/>
                <a:cs typeface="Arabic Typesetting" pitchFamily="66" charset="-78"/>
              </a:rPr>
              <a:t>The First ten amendments to the Constitution are known as the Bill of Rights.  Today there are a total of  Twenty-Seven amendments to the Constitution.  </a:t>
            </a:r>
            <a:endParaRPr lang="en-US" sz="2400" dirty="0">
              <a:latin typeface="Arabic Typesetting" pitchFamily="66" charset="-78"/>
              <a:cs typeface="Arabic Typesetting" pitchFamily="66" charset="-78"/>
            </a:endParaRPr>
          </a:p>
        </p:txBody>
      </p:sp>
      <p:pic>
        <p:nvPicPr>
          <p:cNvPr id="11" name="Picture Placeholder 10"/>
          <p:cNvPicPr>
            <a:picLocks noGrp="1" noChangeAspect="1"/>
          </p:cNvPicPr>
          <p:nvPr>
            <p:ph type="pic" idx="1"/>
          </p:nvPr>
        </p:nvPicPr>
        <p:blipFill>
          <a:blip r:embed="rId2">
            <a:extLst>
              <a:ext uri="{28A0092B-C50C-407E-A947-70E740481C1C}">
                <a14:useLocalDpi xmlns:a14="http://schemas.microsoft.com/office/drawing/2010/main" val="0"/>
              </a:ext>
            </a:extLst>
          </a:blip>
          <a:srcRect t="30577" b="30577"/>
          <a:stretch>
            <a:fillRect/>
          </a:stretch>
        </p:blipFill>
        <p:spPr/>
      </p:pic>
    </p:spTree>
    <p:extLst>
      <p:ext uri="{BB962C8B-B14F-4D97-AF65-F5344CB8AC3E}">
        <p14:creationId xmlns:p14="http://schemas.microsoft.com/office/powerpoint/2010/main" val="19447782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u="sng" dirty="0" smtClean="0">
                <a:latin typeface="Arabic Typesetting" pitchFamily="66" charset="-78"/>
                <a:cs typeface="Arabic Typesetting" pitchFamily="66" charset="-78"/>
              </a:rPr>
              <a:t>Concurrent Powers</a:t>
            </a:r>
            <a:endParaRPr lang="en-US" sz="6600" u="sng" dirty="0">
              <a:latin typeface="Arabic Typesetting" pitchFamily="66" charset="-78"/>
              <a:cs typeface="Arabic Typesetting" pitchFamily="66" charset="-78"/>
            </a:endParaRPr>
          </a:p>
        </p:txBody>
      </p:sp>
      <p:sp>
        <p:nvSpPr>
          <p:cNvPr id="3" name="Content Placeholder 2"/>
          <p:cNvSpPr>
            <a:spLocks noGrp="1"/>
          </p:cNvSpPr>
          <p:nvPr>
            <p:ph sz="quarter" idx="1"/>
          </p:nvPr>
        </p:nvSpPr>
        <p:spPr>
          <a:xfrm>
            <a:off x="381000" y="1447800"/>
            <a:ext cx="8305800" cy="4572000"/>
          </a:xfrm>
        </p:spPr>
        <p:txBody>
          <a:bodyPr>
            <a:noAutofit/>
          </a:bodyPr>
          <a:lstStyle/>
          <a:p>
            <a:r>
              <a:rPr lang="en-US" sz="3000" b="1" u="sng" dirty="0" smtClean="0">
                <a:latin typeface="Arabic Typesetting" pitchFamily="66" charset="-78"/>
                <a:cs typeface="Arabic Typesetting" pitchFamily="66" charset="-78"/>
              </a:rPr>
              <a:t>Concurrent powers </a:t>
            </a:r>
            <a:r>
              <a:rPr lang="en-US" sz="3000" dirty="0" smtClean="0">
                <a:latin typeface="Arabic Typesetting" pitchFamily="66" charset="-78"/>
                <a:cs typeface="Arabic Typesetting" pitchFamily="66" charset="-78"/>
              </a:rPr>
              <a:t>are powers that are shared by both the federal government – or national government – and the state governments. </a:t>
            </a:r>
          </a:p>
          <a:p>
            <a:r>
              <a:rPr lang="en-US" sz="3000" dirty="0" smtClean="0">
                <a:latin typeface="Arabic Typesetting" pitchFamily="66" charset="-78"/>
                <a:cs typeface="Arabic Typesetting" pitchFamily="66" charset="-78"/>
              </a:rPr>
              <a:t>For example, here in Virginia we have a </a:t>
            </a:r>
            <a:r>
              <a:rPr lang="en-US" sz="3000" u="sng" dirty="0" smtClean="0">
                <a:latin typeface="Arabic Typesetting" pitchFamily="66" charset="-78"/>
                <a:cs typeface="Arabic Typesetting" pitchFamily="66" charset="-78"/>
              </a:rPr>
              <a:t>5 percent sales tax</a:t>
            </a:r>
            <a:r>
              <a:rPr lang="en-US" sz="3000" dirty="0" smtClean="0">
                <a:latin typeface="Arabic Typesetting" pitchFamily="66" charset="-78"/>
                <a:cs typeface="Arabic Typesetting" pitchFamily="66" charset="-78"/>
              </a:rPr>
              <a:t>.  The state is allowed to tax Americans for their purchases.  There are also </a:t>
            </a:r>
            <a:r>
              <a:rPr lang="en-US" sz="3000" b="1" u="sng" dirty="0" smtClean="0">
                <a:latin typeface="Arabic Typesetting" pitchFamily="66" charset="-78"/>
                <a:cs typeface="Arabic Typesetting" pitchFamily="66" charset="-78"/>
              </a:rPr>
              <a:t>income taxes</a:t>
            </a:r>
            <a:r>
              <a:rPr lang="en-US" sz="3000" dirty="0" smtClean="0">
                <a:latin typeface="Arabic Typesetting" pitchFamily="66" charset="-78"/>
                <a:cs typeface="Arabic Typesetting" pitchFamily="66" charset="-78"/>
              </a:rPr>
              <a:t>, though, which go to the federal government. The 16</a:t>
            </a:r>
            <a:r>
              <a:rPr lang="en-US" sz="3000" baseline="30000" dirty="0" smtClean="0">
                <a:latin typeface="Arabic Typesetting" pitchFamily="66" charset="-78"/>
                <a:cs typeface="Arabic Typesetting" pitchFamily="66" charset="-78"/>
              </a:rPr>
              <a:t>th</a:t>
            </a:r>
            <a:r>
              <a:rPr lang="en-US" sz="3000" dirty="0" smtClean="0">
                <a:latin typeface="Arabic Typesetting" pitchFamily="66" charset="-78"/>
                <a:cs typeface="Arabic Typesetting" pitchFamily="66" charset="-78"/>
              </a:rPr>
              <a:t> Amendment to the Constitution allowed income taxes to be collected.</a:t>
            </a:r>
          </a:p>
          <a:p>
            <a:r>
              <a:rPr lang="en-US" sz="3000" dirty="0" smtClean="0">
                <a:latin typeface="Arabic Typesetting" pitchFamily="66" charset="-78"/>
                <a:cs typeface="Arabic Typesetting" pitchFamily="66" charset="-78"/>
              </a:rPr>
              <a:t>The state of Virginia uses tax dollars to repair roads and fund our public school system.  </a:t>
            </a:r>
          </a:p>
          <a:p>
            <a:r>
              <a:rPr lang="en-US" sz="3000" dirty="0" smtClean="0">
                <a:latin typeface="Arabic Typesetting" pitchFamily="66" charset="-78"/>
                <a:cs typeface="Arabic Typesetting" pitchFamily="66" charset="-78"/>
              </a:rPr>
              <a:t>The United States government uses money collected from income taxes in order to pay our military and fund public welfare programs like Social Security or Medicare. </a:t>
            </a:r>
            <a:endParaRPr lang="en-US" sz="30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2656396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u="sng" dirty="0" smtClean="0">
                <a:latin typeface="Arabic Typesetting" pitchFamily="66" charset="-78"/>
                <a:cs typeface="Arabic Typesetting" pitchFamily="66" charset="-78"/>
              </a:rPr>
              <a:t>Powers of the National Government</a:t>
            </a:r>
            <a:endParaRPr lang="en-US" sz="5400" u="sng" dirty="0">
              <a:latin typeface="Arabic Typesetting" pitchFamily="66" charset="-78"/>
              <a:cs typeface="Arabic Typesetting" pitchFamily="66" charset="-78"/>
            </a:endParaRPr>
          </a:p>
        </p:txBody>
      </p:sp>
      <p:sp>
        <p:nvSpPr>
          <p:cNvPr id="3" name="Content Placeholder 2"/>
          <p:cNvSpPr>
            <a:spLocks noGrp="1"/>
          </p:cNvSpPr>
          <p:nvPr>
            <p:ph sz="quarter" idx="1"/>
          </p:nvPr>
        </p:nvSpPr>
        <p:spPr/>
        <p:txBody>
          <a:bodyPr>
            <a:normAutofit lnSpcReduction="10000"/>
          </a:bodyPr>
          <a:lstStyle/>
          <a:p>
            <a:r>
              <a:rPr lang="en-US" dirty="0" smtClean="0"/>
              <a:t>The Power to Maintain an Army and a Navy; military. </a:t>
            </a:r>
          </a:p>
          <a:p>
            <a:r>
              <a:rPr lang="en-US" dirty="0" smtClean="0"/>
              <a:t>The Power to Declare War (Congress) </a:t>
            </a:r>
          </a:p>
          <a:p>
            <a:r>
              <a:rPr lang="en-US" dirty="0" smtClean="0"/>
              <a:t>The Power to coin money – states lost this power. </a:t>
            </a:r>
          </a:p>
          <a:p>
            <a:r>
              <a:rPr lang="en-US" dirty="0" smtClean="0"/>
              <a:t>The Power to regulate trade between the states and between the United States and foreign nations. </a:t>
            </a:r>
          </a:p>
          <a:p>
            <a:r>
              <a:rPr lang="en-US" dirty="0" smtClean="0"/>
              <a:t>The Power to establish a post office. </a:t>
            </a:r>
          </a:p>
          <a:p>
            <a:r>
              <a:rPr lang="en-US" dirty="0" smtClean="0"/>
              <a:t>The Power to tax imports and imports (regulate commerce.)</a:t>
            </a:r>
          </a:p>
          <a:p>
            <a:r>
              <a:rPr lang="en-US" dirty="0" smtClean="0"/>
              <a:t>The Power to establish and protect patent rights. </a:t>
            </a:r>
          </a:p>
          <a:p>
            <a:r>
              <a:rPr lang="en-US" dirty="0" smtClean="0"/>
              <a:t>The Power to make any laws “necessary and proper” in order to carry out it’s responsibilities. </a:t>
            </a:r>
            <a:endParaRPr lang="en-US" dirty="0"/>
          </a:p>
        </p:txBody>
      </p:sp>
    </p:spTree>
    <p:extLst>
      <p:ext uri="{BB962C8B-B14F-4D97-AF65-F5344CB8AC3E}">
        <p14:creationId xmlns:p14="http://schemas.microsoft.com/office/powerpoint/2010/main" val="1309723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772400" cy="884238"/>
          </a:xfrm>
        </p:spPr>
        <p:txBody>
          <a:bodyPr>
            <a:noAutofit/>
          </a:bodyPr>
          <a:lstStyle/>
          <a:p>
            <a:r>
              <a:rPr lang="en-US" sz="4400" u="sng" dirty="0" smtClean="0">
                <a:latin typeface="Arabic Typesetting" pitchFamily="66" charset="-78"/>
                <a:cs typeface="Arabic Typesetting" pitchFamily="66" charset="-78"/>
              </a:rPr>
              <a:t>Concurrent Powers </a:t>
            </a:r>
            <a:r>
              <a:rPr lang="en-US" sz="4400" dirty="0" smtClean="0">
                <a:latin typeface="Arabic Typesetting" pitchFamily="66" charset="-78"/>
                <a:cs typeface="Arabic Typesetting" pitchFamily="66" charset="-78"/>
              </a:rPr>
              <a:t>– Shared Between the National and State Governments</a:t>
            </a:r>
            <a:endParaRPr lang="en-US" sz="4400" dirty="0">
              <a:latin typeface="Arabic Typesetting" pitchFamily="66" charset="-78"/>
              <a:cs typeface="Arabic Typesetting" pitchFamily="66" charset="-78"/>
            </a:endParaRPr>
          </a:p>
        </p:txBody>
      </p:sp>
      <p:sp>
        <p:nvSpPr>
          <p:cNvPr id="3" name="Content Placeholder 2"/>
          <p:cNvSpPr>
            <a:spLocks noGrp="1"/>
          </p:cNvSpPr>
          <p:nvPr>
            <p:ph sz="quarter" idx="1"/>
          </p:nvPr>
        </p:nvSpPr>
        <p:spPr>
          <a:xfrm>
            <a:off x="304800" y="1143000"/>
            <a:ext cx="8686800" cy="4876800"/>
          </a:xfrm>
        </p:spPr>
        <p:txBody>
          <a:bodyPr>
            <a:noAutofit/>
          </a:bodyPr>
          <a:lstStyle/>
          <a:p>
            <a:r>
              <a:rPr lang="en-US" sz="2800" dirty="0" smtClean="0">
                <a:latin typeface="Arabic Typesetting" pitchFamily="66" charset="-78"/>
                <a:cs typeface="Arabic Typesetting" pitchFamily="66" charset="-78"/>
              </a:rPr>
              <a:t>The Ability to </a:t>
            </a:r>
            <a:r>
              <a:rPr lang="en-US" sz="2800" b="1" i="1" u="sng" dirty="0" smtClean="0">
                <a:latin typeface="Arabic Typesetting" pitchFamily="66" charset="-78"/>
                <a:cs typeface="Arabic Typesetting" pitchFamily="66" charset="-78"/>
              </a:rPr>
              <a:t>make and enforce laws </a:t>
            </a:r>
            <a:r>
              <a:rPr lang="en-US" sz="2800" dirty="0" smtClean="0">
                <a:latin typeface="Arabic Typesetting" pitchFamily="66" charset="-78"/>
                <a:cs typeface="Arabic Typesetting" pitchFamily="66" charset="-78"/>
              </a:rPr>
              <a:t>– by the Executive branches of the federal or state governments.  </a:t>
            </a:r>
          </a:p>
          <a:p>
            <a:r>
              <a:rPr lang="en-US" sz="2800" dirty="0" smtClean="0">
                <a:latin typeface="Arabic Typesetting" pitchFamily="66" charset="-78"/>
                <a:cs typeface="Arabic Typesetting" pitchFamily="66" charset="-78"/>
              </a:rPr>
              <a:t>The Ability to </a:t>
            </a:r>
            <a:r>
              <a:rPr lang="en-US" sz="2800" b="1" i="1" u="sng" dirty="0" smtClean="0">
                <a:latin typeface="Arabic Typesetting" pitchFamily="66" charset="-78"/>
                <a:cs typeface="Arabic Typesetting" pitchFamily="66" charset="-78"/>
              </a:rPr>
              <a:t>create courts </a:t>
            </a:r>
            <a:r>
              <a:rPr lang="en-US" sz="2800" dirty="0" smtClean="0">
                <a:latin typeface="Arabic Typesetting" pitchFamily="66" charset="-78"/>
                <a:cs typeface="Arabic Typesetting" pitchFamily="66" charset="-78"/>
              </a:rPr>
              <a:t>– as by the Judiciary Act of 1790 or in the Virginia State Constitution. </a:t>
            </a:r>
          </a:p>
          <a:p>
            <a:r>
              <a:rPr lang="en-US" sz="2800" dirty="0" smtClean="0">
                <a:latin typeface="Arabic Typesetting" pitchFamily="66" charset="-78"/>
                <a:cs typeface="Arabic Typesetting" pitchFamily="66" charset="-78"/>
              </a:rPr>
              <a:t>The Ability to </a:t>
            </a:r>
            <a:r>
              <a:rPr lang="en-US" sz="2800" b="1" i="1" u="sng" dirty="0" smtClean="0">
                <a:latin typeface="Arabic Typesetting" pitchFamily="66" charset="-78"/>
                <a:cs typeface="Arabic Typesetting" pitchFamily="66" charset="-78"/>
              </a:rPr>
              <a:t>borrow money</a:t>
            </a:r>
            <a:r>
              <a:rPr lang="en-US" sz="2800" dirty="0" smtClean="0">
                <a:latin typeface="Arabic Typesetting" pitchFamily="66" charset="-78"/>
                <a:cs typeface="Arabic Typesetting" pitchFamily="66" charset="-78"/>
              </a:rPr>
              <a:t>. </a:t>
            </a:r>
          </a:p>
          <a:p>
            <a:r>
              <a:rPr lang="en-US" sz="2800" dirty="0" smtClean="0">
                <a:latin typeface="Arabic Typesetting" pitchFamily="66" charset="-78"/>
                <a:cs typeface="Arabic Typesetting" pitchFamily="66" charset="-78"/>
              </a:rPr>
              <a:t>The Ability to </a:t>
            </a:r>
            <a:r>
              <a:rPr lang="en-US" sz="2800" b="1" i="1" u="sng" dirty="0" smtClean="0">
                <a:latin typeface="Arabic Typesetting" pitchFamily="66" charset="-78"/>
                <a:cs typeface="Arabic Typesetting" pitchFamily="66" charset="-78"/>
              </a:rPr>
              <a:t>protect the safety of the people </a:t>
            </a:r>
            <a:r>
              <a:rPr lang="en-US" sz="2800" dirty="0" smtClean="0">
                <a:latin typeface="Arabic Typesetting" pitchFamily="66" charset="-78"/>
                <a:cs typeface="Arabic Typesetting" pitchFamily="66" charset="-78"/>
              </a:rPr>
              <a:t>– using groups like the US Military, the National Guard, the Drug Enforcement Agency (DEA) or Virginia State Troopers. </a:t>
            </a:r>
          </a:p>
          <a:p>
            <a:r>
              <a:rPr lang="en-US" sz="2800" dirty="0" smtClean="0">
                <a:latin typeface="Arabic Typesetting" pitchFamily="66" charset="-78"/>
                <a:cs typeface="Arabic Typesetting" pitchFamily="66" charset="-78"/>
              </a:rPr>
              <a:t>The Ability to </a:t>
            </a:r>
            <a:r>
              <a:rPr lang="en-US" sz="2800" b="1" u="sng" dirty="0" smtClean="0">
                <a:latin typeface="Arabic Typesetting" pitchFamily="66" charset="-78"/>
                <a:cs typeface="Arabic Typesetting" pitchFamily="66" charset="-78"/>
              </a:rPr>
              <a:t>construct roads</a:t>
            </a:r>
            <a:r>
              <a:rPr lang="en-US" sz="2800" dirty="0" smtClean="0">
                <a:latin typeface="Arabic Typesetting" pitchFamily="66" charset="-78"/>
                <a:cs typeface="Arabic Typesetting" pitchFamily="66" charset="-78"/>
              </a:rPr>
              <a:t>. </a:t>
            </a:r>
          </a:p>
          <a:p>
            <a:r>
              <a:rPr lang="en-US" sz="2800" dirty="0" smtClean="0">
                <a:latin typeface="Arabic Typesetting" pitchFamily="66" charset="-78"/>
                <a:cs typeface="Arabic Typesetting" pitchFamily="66" charset="-78"/>
              </a:rPr>
              <a:t>The Ability to </a:t>
            </a:r>
            <a:r>
              <a:rPr lang="en-US" sz="2800" b="1" i="1" u="sng" dirty="0" smtClean="0">
                <a:latin typeface="Arabic Typesetting" pitchFamily="66" charset="-78"/>
                <a:cs typeface="Arabic Typesetting" pitchFamily="66" charset="-78"/>
              </a:rPr>
              <a:t>collect taxes </a:t>
            </a:r>
            <a:r>
              <a:rPr lang="en-US" sz="2800" dirty="0" smtClean="0">
                <a:latin typeface="Arabic Typesetting" pitchFamily="66" charset="-78"/>
                <a:cs typeface="Arabic Typesetting" pitchFamily="66" charset="-78"/>
              </a:rPr>
              <a:t>(sales taxes and income taxes.) </a:t>
            </a:r>
          </a:p>
          <a:p>
            <a:r>
              <a:rPr lang="en-US" sz="2800" b="1" i="1" u="sng" dirty="0" smtClean="0">
                <a:latin typeface="Arabic Typesetting" pitchFamily="66" charset="-78"/>
                <a:cs typeface="Arabic Typesetting" pitchFamily="66" charset="-78"/>
              </a:rPr>
              <a:t>Regulation of banks</a:t>
            </a:r>
            <a:r>
              <a:rPr lang="en-US" sz="2800" dirty="0" smtClean="0">
                <a:latin typeface="Arabic Typesetting" pitchFamily="66" charset="-78"/>
                <a:cs typeface="Arabic Typesetting" pitchFamily="66" charset="-78"/>
              </a:rPr>
              <a:t>. </a:t>
            </a:r>
          </a:p>
          <a:p>
            <a:r>
              <a:rPr lang="en-US" sz="2800" dirty="0" smtClean="0">
                <a:latin typeface="Arabic Typesetting" pitchFamily="66" charset="-78"/>
                <a:cs typeface="Arabic Typesetting" pitchFamily="66" charset="-78"/>
              </a:rPr>
              <a:t>The establishment of welfare </a:t>
            </a:r>
            <a:r>
              <a:rPr lang="en-US" sz="2800" b="1" i="1" u="sng" dirty="0" smtClean="0">
                <a:latin typeface="Arabic Typesetting" pitchFamily="66" charset="-78"/>
                <a:cs typeface="Arabic Typesetting" pitchFamily="66" charset="-78"/>
              </a:rPr>
              <a:t>programs for the public good</a:t>
            </a:r>
            <a:r>
              <a:rPr lang="en-US" sz="2800" dirty="0" smtClean="0">
                <a:latin typeface="Arabic Typesetting" pitchFamily="66" charset="-78"/>
                <a:cs typeface="Arabic Typesetting" pitchFamily="66" charset="-78"/>
              </a:rPr>
              <a:t>. </a:t>
            </a:r>
            <a:endParaRPr lang="en-US" sz="28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2465482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u="sng" dirty="0" smtClean="0">
                <a:latin typeface="Arabic Typesetting" pitchFamily="66" charset="-78"/>
                <a:cs typeface="Arabic Typesetting" pitchFamily="66" charset="-78"/>
              </a:rPr>
              <a:t>Powers of the State Government</a:t>
            </a:r>
            <a:endParaRPr lang="en-US" sz="5400" u="sng" dirty="0">
              <a:latin typeface="Arabic Typesetting" pitchFamily="66" charset="-78"/>
              <a:cs typeface="Arabic Typesetting" pitchFamily="66" charset="-78"/>
            </a:endParaRPr>
          </a:p>
        </p:txBody>
      </p:sp>
      <p:sp>
        <p:nvSpPr>
          <p:cNvPr id="3" name="Content Placeholder 2"/>
          <p:cNvSpPr>
            <a:spLocks noGrp="1"/>
          </p:cNvSpPr>
          <p:nvPr>
            <p:ph sz="quarter" idx="1"/>
          </p:nvPr>
        </p:nvSpPr>
        <p:spPr/>
        <p:txBody>
          <a:bodyPr>
            <a:normAutofit fontScale="92500" lnSpcReduction="20000"/>
          </a:bodyPr>
          <a:lstStyle/>
          <a:p>
            <a:r>
              <a:rPr lang="en-US" sz="3200" dirty="0" smtClean="0">
                <a:latin typeface="Arabic Typesetting" pitchFamily="66" charset="-78"/>
                <a:cs typeface="Arabic Typesetting" pitchFamily="66" charset="-78"/>
              </a:rPr>
              <a:t>The ability to </a:t>
            </a:r>
            <a:r>
              <a:rPr lang="en-US" sz="3200" b="1" i="1" u="sng" dirty="0" smtClean="0">
                <a:latin typeface="Arabic Typesetting" pitchFamily="66" charset="-78"/>
                <a:cs typeface="Arabic Typesetting" pitchFamily="66" charset="-78"/>
              </a:rPr>
              <a:t>conduct elections </a:t>
            </a:r>
            <a:r>
              <a:rPr lang="en-US" sz="3200" dirty="0" smtClean="0">
                <a:latin typeface="Arabic Typesetting" pitchFamily="66" charset="-78"/>
                <a:cs typeface="Arabic Typesetting" pitchFamily="66" charset="-78"/>
              </a:rPr>
              <a:t>– although this is controlled to some extent by the Voting Rights Act of 1965. </a:t>
            </a:r>
          </a:p>
          <a:p>
            <a:r>
              <a:rPr lang="en-US" sz="3200" dirty="0" smtClean="0">
                <a:latin typeface="Arabic Typesetting" pitchFamily="66" charset="-78"/>
                <a:cs typeface="Arabic Typesetting" pitchFamily="66" charset="-78"/>
              </a:rPr>
              <a:t>The ability to </a:t>
            </a:r>
            <a:r>
              <a:rPr lang="en-US" sz="3200" b="1" i="1" u="sng" dirty="0" smtClean="0">
                <a:latin typeface="Arabic Typesetting" pitchFamily="66" charset="-78"/>
                <a:cs typeface="Arabic Typesetting" pitchFamily="66" charset="-78"/>
              </a:rPr>
              <a:t>establish schools</a:t>
            </a:r>
            <a:r>
              <a:rPr lang="en-US" sz="3200" dirty="0" smtClean="0">
                <a:latin typeface="Arabic Typesetting" pitchFamily="66" charset="-78"/>
                <a:cs typeface="Arabic Typesetting" pitchFamily="66" charset="-78"/>
              </a:rPr>
              <a:t>.</a:t>
            </a:r>
          </a:p>
          <a:p>
            <a:r>
              <a:rPr lang="en-US" sz="3200" dirty="0" smtClean="0">
                <a:latin typeface="Arabic Typesetting" pitchFamily="66" charset="-78"/>
                <a:cs typeface="Arabic Typesetting" pitchFamily="66" charset="-78"/>
              </a:rPr>
              <a:t>The ability to </a:t>
            </a:r>
            <a:r>
              <a:rPr lang="en-US" sz="3200" b="1" i="1" u="sng" dirty="0" smtClean="0">
                <a:latin typeface="Arabic Typesetting" pitchFamily="66" charset="-78"/>
                <a:cs typeface="Arabic Typesetting" pitchFamily="66" charset="-78"/>
              </a:rPr>
              <a:t>regulate commerce and business within the state</a:t>
            </a:r>
            <a:r>
              <a:rPr lang="en-US" sz="3200" dirty="0" smtClean="0">
                <a:latin typeface="Arabic Typesetting" pitchFamily="66" charset="-78"/>
                <a:cs typeface="Arabic Typesetting" pitchFamily="66" charset="-78"/>
              </a:rPr>
              <a:t>. </a:t>
            </a:r>
          </a:p>
          <a:p>
            <a:r>
              <a:rPr lang="en-US" sz="3200" dirty="0" smtClean="0">
                <a:latin typeface="Arabic Typesetting" pitchFamily="66" charset="-78"/>
                <a:cs typeface="Arabic Typesetting" pitchFamily="66" charset="-78"/>
              </a:rPr>
              <a:t>The ability to </a:t>
            </a:r>
            <a:r>
              <a:rPr lang="en-US" sz="3200" b="1" i="1" u="sng" dirty="0" smtClean="0">
                <a:latin typeface="Arabic Typesetting" pitchFamily="66" charset="-78"/>
                <a:cs typeface="Arabic Typesetting" pitchFamily="66" charset="-78"/>
              </a:rPr>
              <a:t>establish local governments</a:t>
            </a:r>
            <a:r>
              <a:rPr lang="en-US" sz="3200" dirty="0" smtClean="0">
                <a:latin typeface="Arabic Typesetting" pitchFamily="66" charset="-78"/>
                <a:cs typeface="Arabic Typesetting" pitchFamily="66" charset="-78"/>
              </a:rPr>
              <a:t>. </a:t>
            </a:r>
          </a:p>
          <a:p>
            <a:r>
              <a:rPr lang="en-US" sz="3200" dirty="0" smtClean="0">
                <a:latin typeface="Arabic Typesetting" pitchFamily="66" charset="-78"/>
                <a:cs typeface="Arabic Typesetting" pitchFamily="66" charset="-78"/>
              </a:rPr>
              <a:t>The ability to </a:t>
            </a:r>
            <a:r>
              <a:rPr lang="en-US" sz="3200" b="1" i="1" u="sng" dirty="0" smtClean="0">
                <a:latin typeface="Arabic Typesetting" pitchFamily="66" charset="-78"/>
                <a:cs typeface="Arabic Typesetting" pitchFamily="66" charset="-78"/>
              </a:rPr>
              <a:t>regulate marriage law</a:t>
            </a:r>
            <a:r>
              <a:rPr lang="en-US" sz="3200" dirty="0" smtClean="0">
                <a:latin typeface="Arabic Typesetting" pitchFamily="66" charset="-78"/>
                <a:cs typeface="Arabic Typesetting" pitchFamily="66" charset="-78"/>
              </a:rPr>
              <a:t>. </a:t>
            </a:r>
          </a:p>
          <a:p>
            <a:r>
              <a:rPr lang="en-US" sz="3200" dirty="0" smtClean="0">
                <a:latin typeface="Arabic Typesetting" pitchFamily="66" charset="-78"/>
                <a:cs typeface="Arabic Typesetting" pitchFamily="66" charset="-78"/>
              </a:rPr>
              <a:t>Establishing </a:t>
            </a:r>
            <a:r>
              <a:rPr lang="en-US" sz="3200" b="1" i="1" u="sng" dirty="0" smtClean="0">
                <a:latin typeface="Arabic Typesetting" pitchFamily="66" charset="-78"/>
                <a:cs typeface="Arabic Typesetting" pitchFamily="66" charset="-78"/>
              </a:rPr>
              <a:t>health care facilities for the public safety</a:t>
            </a:r>
            <a:r>
              <a:rPr lang="en-US" sz="3200" dirty="0" smtClean="0">
                <a:latin typeface="Arabic Typesetting" pitchFamily="66" charset="-78"/>
                <a:cs typeface="Arabic Typesetting" pitchFamily="66" charset="-78"/>
              </a:rPr>
              <a:t>. </a:t>
            </a:r>
          </a:p>
          <a:p>
            <a:r>
              <a:rPr lang="en-US" sz="3200" dirty="0" smtClean="0">
                <a:latin typeface="Arabic Typesetting" pitchFamily="66" charset="-78"/>
                <a:cs typeface="Arabic Typesetting" pitchFamily="66" charset="-78"/>
              </a:rPr>
              <a:t>Creating and enforcing </a:t>
            </a:r>
            <a:r>
              <a:rPr lang="en-US" sz="3200" b="1" i="1" u="sng" dirty="0" smtClean="0">
                <a:latin typeface="Arabic Typesetting" pitchFamily="66" charset="-78"/>
                <a:cs typeface="Arabic Typesetting" pitchFamily="66" charset="-78"/>
              </a:rPr>
              <a:t>laws to ensure moral public conduct</a:t>
            </a:r>
            <a:r>
              <a:rPr lang="en-US" sz="3200" dirty="0" smtClean="0">
                <a:latin typeface="Arabic Typesetting" pitchFamily="66" charset="-78"/>
                <a:cs typeface="Arabic Typesetting" pitchFamily="66" charset="-78"/>
              </a:rPr>
              <a:t>.</a:t>
            </a:r>
          </a:p>
          <a:p>
            <a:r>
              <a:rPr lang="en-US" sz="3200" dirty="0" smtClean="0">
                <a:latin typeface="Arabic Typesetting" pitchFamily="66" charset="-78"/>
                <a:cs typeface="Arabic Typesetting" pitchFamily="66" charset="-78"/>
              </a:rPr>
              <a:t>The ability to assume </a:t>
            </a:r>
            <a:r>
              <a:rPr lang="en-US" sz="3200" b="1" i="1" u="sng" dirty="0" smtClean="0">
                <a:latin typeface="Arabic Typesetting" pitchFamily="66" charset="-78"/>
                <a:cs typeface="Arabic Typesetting" pitchFamily="66" charset="-78"/>
              </a:rPr>
              <a:t>any other powers which are not given to the national government or expressly denied to the states</a:t>
            </a:r>
            <a:r>
              <a:rPr lang="en-US" dirty="0" smtClean="0"/>
              <a:t>. </a:t>
            </a:r>
          </a:p>
        </p:txBody>
      </p:sp>
    </p:spTree>
    <p:extLst>
      <p:ext uri="{BB962C8B-B14F-4D97-AF65-F5344CB8AC3E}">
        <p14:creationId xmlns:p14="http://schemas.microsoft.com/office/powerpoint/2010/main" val="113911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u="sng" dirty="0" smtClean="0">
                <a:latin typeface="Arabic Typesetting" pitchFamily="66" charset="-78"/>
                <a:cs typeface="Arabic Typesetting" pitchFamily="66" charset="-78"/>
              </a:rPr>
              <a:t>Reciprocity </a:t>
            </a:r>
            <a:endParaRPr lang="en-US" sz="6600" u="sng" dirty="0">
              <a:latin typeface="Arabic Typesetting" pitchFamily="66" charset="-78"/>
              <a:cs typeface="Arabic Typesetting" pitchFamily="66" charset="-78"/>
            </a:endParaRPr>
          </a:p>
        </p:txBody>
      </p:sp>
      <p:sp>
        <p:nvSpPr>
          <p:cNvPr id="3" name="Content Placeholder 2"/>
          <p:cNvSpPr>
            <a:spLocks noGrp="1"/>
          </p:cNvSpPr>
          <p:nvPr>
            <p:ph sz="quarter" idx="1"/>
          </p:nvPr>
        </p:nvSpPr>
        <p:spPr/>
        <p:txBody>
          <a:bodyPr>
            <a:normAutofit lnSpcReduction="10000"/>
          </a:bodyPr>
          <a:lstStyle/>
          <a:p>
            <a:r>
              <a:rPr lang="en-US" sz="2800" dirty="0" smtClean="0">
                <a:latin typeface="Arabic Typesetting" pitchFamily="66" charset="-78"/>
                <a:cs typeface="Arabic Typesetting" pitchFamily="66" charset="-78"/>
              </a:rPr>
              <a:t>The concept of reciprocity is built into the Constitution of the United States.  It states that each state must honor the laws of other states.  For example, if a couple is married in the state of Vermont, they can move to Alabama and expect for their marriage license to remain valid there. </a:t>
            </a:r>
          </a:p>
          <a:p>
            <a:r>
              <a:rPr lang="en-US" sz="2800" dirty="0" smtClean="0">
                <a:latin typeface="Arabic Typesetting" pitchFamily="66" charset="-78"/>
                <a:cs typeface="Arabic Typesetting" pitchFamily="66" charset="-78"/>
              </a:rPr>
              <a:t>This concept only becomes controversial when states pass controversial laws.  Recently, many states have decided to allow gay marriage, and some states have refused to acknowledge these marriage certificates.  Moreover, some states have made the use of marijuana legal.  Could a police officer from Wyoming arrest a student growing and using marijuana in Colorado?  Could a member of the federal Drug Enforcement Agency? Why?</a:t>
            </a:r>
            <a:endParaRPr lang="en-US" sz="28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4437037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7772400" cy="1143000"/>
          </a:xfrm>
        </p:spPr>
        <p:txBody>
          <a:bodyPr>
            <a:normAutofit/>
          </a:bodyPr>
          <a:lstStyle/>
          <a:p>
            <a:r>
              <a:rPr lang="en-US" sz="5400" u="sng" dirty="0" smtClean="0">
                <a:latin typeface="Arabic Typesetting" pitchFamily="66" charset="-78"/>
                <a:cs typeface="Arabic Typesetting" pitchFamily="66" charset="-78"/>
              </a:rPr>
              <a:t>Amendments to the Constitution</a:t>
            </a:r>
            <a:endParaRPr lang="en-US" sz="5400" u="sng" dirty="0">
              <a:latin typeface="Arabic Typesetting" pitchFamily="66" charset="-78"/>
              <a:cs typeface="Arabic Typesetting" pitchFamily="66" charset="-78"/>
            </a:endParaRPr>
          </a:p>
        </p:txBody>
      </p:sp>
      <p:sp>
        <p:nvSpPr>
          <p:cNvPr id="3" name="Content Placeholder 2"/>
          <p:cNvSpPr>
            <a:spLocks noGrp="1"/>
          </p:cNvSpPr>
          <p:nvPr>
            <p:ph sz="quarter" idx="1"/>
          </p:nvPr>
        </p:nvSpPr>
        <p:spPr/>
        <p:txBody>
          <a:bodyPr>
            <a:normAutofit fontScale="92500" lnSpcReduction="10000"/>
          </a:bodyPr>
          <a:lstStyle/>
          <a:p>
            <a:r>
              <a:rPr lang="en-US" b="1" i="1" u="sng" dirty="0" smtClean="0"/>
              <a:t>Article Five </a:t>
            </a:r>
            <a:r>
              <a:rPr lang="en-US" dirty="0" smtClean="0"/>
              <a:t>of the Constitution allows the Congress or the states to make changes to the Constitution, or amendments. </a:t>
            </a:r>
          </a:p>
          <a:p>
            <a:r>
              <a:rPr lang="en-US" dirty="0" smtClean="0"/>
              <a:t>The </a:t>
            </a:r>
            <a:r>
              <a:rPr lang="en-US" b="1" i="1" u="sng" dirty="0" smtClean="0"/>
              <a:t>Bill of Rights was passed in 1791</a:t>
            </a:r>
            <a:r>
              <a:rPr lang="en-US" dirty="0" smtClean="0"/>
              <a:t>, including ten amendments specifically listing individual rights which all Americans were entitled to. </a:t>
            </a:r>
          </a:p>
          <a:p>
            <a:r>
              <a:rPr lang="en-US" dirty="0" smtClean="0"/>
              <a:t>Today, there are a total of </a:t>
            </a:r>
            <a:r>
              <a:rPr lang="en-US" b="1" i="1" u="sng" dirty="0" smtClean="0"/>
              <a:t>twenty-seven (27) Amendments </a:t>
            </a:r>
            <a:r>
              <a:rPr lang="en-US" dirty="0" smtClean="0"/>
              <a:t>to the Constitution, including amendments which: </a:t>
            </a:r>
          </a:p>
          <a:p>
            <a:pPr lvl="1"/>
            <a:r>
              <a:rPr lang="en-US" b="1" i="1" u="sng" dirty="0" smtClean="0"/>
              <a:t>Ended Slavery (13</a:t>
            </a:r>
            <a:r>
              <a:rPr lang="en-US" b="1" i="1" u="sng" baseline="30000" dirty="0" smtClean="0"/>
              <a:t>th</a:t>
            </a:r>
            <a:r>
              <a:rPr lang="en-US" b="1" i="1" u="sng" dirty="0" smtClean="0"/>
              <a:t>)	</a:t>
            </a:r>
          </a:p>
          <a:p>
            <a:pPr lvl="1"/>
            <a:r>
              <a:rPr lang="en-US" b="1" i="1" u="sng" dirty="0" smtClean="0"/>
              <a:t>Gave African-American Men the Right to Vote (15</a:t>
            </a:r>
            <a:r>
              <a:rPr lang="en-US" b="1" i="1" u="sng" baseline="30000" dirty="0" smtClean="0"/>
              <a:t>th</a:t>
            </a:r>
            <a:r>
              <a:rPr lang="en-US" b="1" i="1" u="sng" dirty="0" smtClean="0"/>
              <a:t>) </a:t>
            </a:r>
          </a:p>
          <a:p>
            <a:pPr lvl="1"/>
            <a:r>
              <a:rPr lang="en-US" b="1" i="1" u="sng" dirty="0" smtClean="0"/>
              <a:t>Gave women the right to vote (19</a:t>
            </a:r>
            <a:r>
              <a:rPr lang="en-US" b="1" i="1" u="sng" baseline="30000" dirty="0" smtClean="0"/>
              <a:t>th</a:t>
            </a:r>
            <a:r>
              <a:rPr lang="en-US" b="1" i="1" u="sng" dirty="0" smtClean="0"/>
              <a:t>) </a:t>
            </a:r>
          </a:p>
          <a:p>
            <a:pPr lvl="1"/>
            <a:r>
              <a:rPr lang="en-US" b="1" i="1" u="sng" dirty="0" smtClean="0"/>
              <a:t>Ended the poll tax, allowing the poor to cast ballots (24</a:t>
            </a:r>
            <a:r>
              <a:rPr lang="en-US" b="1" i="1" u="sng" baseline="30000" dirty="0" smtClean="0"/>
              <a:t>th</a:t>
            </a:r>
            <a:r>
              <a:rPr lang="en-US" b="1" i="1" u="sng" dirty="0" smtClean="0"/>
              <a:t>) </a:t>
            </a:r>
          </a:p>
          <a:p>
            <a:pPr lvl="1"/>
            <a:r>
              <a:rPr lang="en-US" b="1" i="1" u="sng" dirty="0" smtClean="0"/>
              <a:t>Allowed young people, eighteen or older to vote (26</a:t>
            </a:r>
            <a:r>
              <a:rPr lang="en-US" b="1" i="1" u="sng" baseline="30000" dirty="0" smtClean="0"/>
              <a:t>th</a:t>
            </a:r>
            <a:r>
              <a:rPr lang="en-US" b="1" i="1" u="sng" dirty="0" smtClean="0"/>
              <a:t>) </a:t>
            </a:r>
            <a:endParaRPr lang="en-US" b="1" i="1" u="sng" dirty="0"/>
          </a:p>
        </p:txBody>
      </p:sp>
    </p:spTree>
    <p:extLst>
      <p:ext uri="{BB962C8B-B14F-4D97-AF65-F5344CB8AC3E}">
        <p14:creationId xmlns:p14="http://schemas.microsoft.com/office/powerpoint/2010/main" val="21120769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u="sng" dirty="0" smtClean="0">
                <a:latin typeface="Arabic Typesetting" pitchFamily="66" charset="-78"/>
                <a:cs typeface="Arabic Typesetting" pitchFamily="66" charset="-78"/>
              </a:rPr>
              <a:t>Article Six – Sovereignty of the United States Constitution</a:t>
            </a:r>
            <a:endParaRPr lang="en-US" sz="4400" u="sng" dirty="0">
              <a:latin typeface="Arabic Typesetting" pitchFamily="66" charset="-78"/>
              <a:cs typeface="Arabic Typesetting" pitchFamily="66" charset="-78"/>
            </a:endParaRPr>
          </a:p>
        </p:txBody>
      </p:sp>
      <p:sp>
        <p:nvSpPr>
          <p:cNvPr id="3" name="Content Placeholder 2"/>
          <p:cNvSpPr>
            <a:spLocks noGrp="1"/>
          </p:cNvSpPr>
          <p:nvPr>
            <p:ph sz="quarter" idx="1"/>
          </p:nvPr>
        </p:nvSpPr>
        <p:spPr/>
        <p:txBody>
          <a:bodyPr>
            <a:noAutofit/>
          </a:bodyPr>
          <a:lstStyle/>
          <a:p>
            <a:r>
              <a:rPr lang="en-US" sz="3200" dirty="0" smtClean="0">
                <a:latin typeface="Arabic Typesetting" pitchFamily="66" charset="-78"/>
                <a:cs typeface="Arabic Typesetting" pitchFamily="66" charset="-78"/>
              </a:rPr>
              <a:t>In all instances where the federal (or national) law comes into conflict with state or local laws, </a:t>
            </a:r>
            <a:r>
              <a:rPr lang="en-US" sz="3200" b="1" i="1" u="sng" dirty="0" smtClean="0">
                <a:latin typeface="Arabic Typesetting" pitchFamily="66" charset="-78"/>
                <a:cs typeface="Arabic Typesetting" pitchFamily="66" charset="-78"/>
              </a:rPr>
              <a:t>the laws of the United States Constitution reign Supreme</a:t>
            </a:r>
            <a:r>
              <a:rPr lang="en-US" sz="3200" dirty="0" smtClean="0">
                <a:latin typeface="Arabic Typesetting" pitchFamily="66" charset="-78"/>
                <a:cs typeface="Arabic Typesetting" pitchFamily="66" charset="-78"/>
              </a:rPr>
              <a:t>.</a:t>
            </a:r>
          </a:p>
          <a:p>
            <a:r>
              <a:rPr lang="en-US" sz="3200" dirty="0" smtClean="0">
                <a:latin typeface="Arabic Typesetting" pitchFamily="66" charset="-78"/>
                <a:cs typeface="Arabic Typesetting" pitchFamily="66" charset="-78"/>
              </a:rPr>
              <a:t>The Constitution states that it is </a:t>
            </a:r>
            <a:r>
              <a:rPr lang="en-US" sz="3200" b="1" i="1" u="sng" dirty="0" smtClean="0">
                <a:latin typeface="Arabic Typesetting" pitchFamily="66" charset="-78"/>
                <a:cs typeface="Arabic Typesetting" pitchFamily="66" charset="-78"/>
              </a:rPr>
              <a:t>“the supreme law of the land.”</a:t>
            </a:r>
            <a:r>
              <a:rPr lang="en-US" sz="3200" dirty="0" smtClean="0">
                <a:latin typeface="Arabic Typesetting" pitchFamily="66" charset="-78"/>
                <a:cs typeface="Arabic Typesetting" pitchFamily="66" charset="-78"/>
              </a:rPr>
              <a:t> </a:t>
            </a:r>
          </a:p>
          <a:p>
            <a:r>
              <a:rPr lang="en-US" sz="3200" dirty="0" smtClean="0">
                <a:latin typeface="Arabic Typesetting" pitchFamily="66" charset="-78"/>
                <a:cs typeface="Arabic Typesetting" pitchFamily="66" charset="-78"/>
              </a:rPr>
              <a:t>Federal laws always take priority; therefore, if a federal law forbids the growing, sale, or use of marijuana, </a:t>
            </a:r>
            <a:r>
              <a:rPr lang="en-US" sz="3200" b="1" i="1" u="sng" dirty="0" smtClean="0">
                <a:latin typeface="Arabic Typesetting" pitchFamily="66" charset="-78"/>
                <a:cs typeface="Arabic Typesetting" pitchFamily="66" charset="-78"/>
              </a:rPr>
              <a:t>IT IS ILLEGAL</a:t>
            </a:r>
            <a:r>
              <a:rPr lang="en-US" sz="3200" dirty="0" smtClean="0">
                <a:latin typeface="Arabic Typesetting" pitchFamily="66" charset="-78"/>
                <a:cs typeface="Arabic Typesetting" pitchFamily="66" charset="-78"/>
              </a:rPr>
              <a:t>, no matter what the state of Colorado or Oregon says.</a:t>
            </a:r>
            <a:endParaRPr lang="en-US"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28850749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u="sng" dirty="0" smtClean="0">
                <a:latin typeface="Arabic Typesetting" pitchFamily="66" charset="-78"/>
                <a:cs typeface="Arabic Typesetting" pitchFamily="66" charset="-78"/>
              </a:rPr>
              <a:t>Ratification of the Constitution</a:t>
            </a:r>
            <a:endParaRPr lang="en-US" sz="5400" u="sng" dirty="0">
              <a:latin typeface="Arabic Typesetting" pitchFamily="66" charset="-78"/>
              <a:cs typeface="Arabic Typesetting" pitchFamily="66" charset="-78"/>
            </a:endParaRPr>
          </a:p>
        </p:txBody>
      </p:sp>
      <p:sp>
        <p:nvSpPr>
          <p:cNvPr id="5" name="Text Placeholder 4"/>
          <p:cNvSpPr>
            <a:spLocks noGrp="1"/>
          </p:cNvSpPr>
          <p:nvPr>
            <p:ph type="body" idx="2"/>
          </p:nvPr>
        </p:nvSpPr>
        <p:spPr>
          <a:xfrm>
            <a:off x="304800" y="1143000"/>
            <a:ext cx="8610600" cy="2057400"/>
          </a:xfrm>
        </p:spPr>
        <p:txBody>
          <a:bodyPr>
            <a:noAutofit/>
          </a:bodyPr>
          <a:lstStyle/>
          <a:p>
            <a:r>
              <a:rPr lang="en-US" sz="2400" dirty="0" smtClean="0">
                <a:latin typeface="Arabic Typesetting" pitchFamily="66" charset="-78"/>
                <a:cs typeface="Arabic Typesetting" pitchFamily="66" charset="-78"/>
              </a:rPr>
              <a:t>In order for the United States Constitution to officially become the law of the land, it had to be ratified, or approved by nine of the original thirteen states in the United States.  Delaware was the first to do so.  Larger states like New York and Virginia were slower to accept the document.  Eventually all thirteen states ratified it, but Rhode Island and North Carolina insisted that the Bill of Rights be added before they would approve of the document. </a:t>
            </a:r>
            <a:endParaRPr lang="en-US" sz="2400" dirty="0">
              <a:latin typeface="Arabic Typesetting" pitchFamily="66" charset="-78"/>
              <a:cs typeface="Arabic Typesetting" pitchFamily="66" charset="-78"/>
            </a:endParaRPr>
          </a:p>
        </p:txBody>
      </p:sp>
      <p:pic>
        <p:nvPicPr>
          <p:cNvPr id="6" name="Content Placeholder 5"/>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838200" y="3124200"/>
            <a:ext cx="7517034" cy="3505200"/>
          </a:xfrm>
        </p:spPr>
      </p:pic>
    </p:spTree>
    <p:extLst>
      <p:ext uri="{BB962C8B-B14F-4D97-AF65-F5344CB8AC3E}">
        <p14:creationId xmlns:p14="http://schemas.microsoft.com/office/powerpoint/2010/main" val="27739801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45</TotalTime>
  <Words>871</Words>
  <Application>Microsoft Office PowerPoint</Application>
  <PresentationFormat>On-screen Show (4:3)</PresentationFormat>
  <Paragraphs>54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Equity</vt:lpstr>
      <vt:lpstr>The Supreme Law of the Land, Part II</vt:lpstr>
      <vt:lpstr>Concurrent Powers</vt:lpstr>
      <vt:lpstr>Powers of the National Government</vt:lpstr>
      <vt:lpstr>Concurrent Powers – Shared Between the National and State Governments</vt:lpstr>
      <vt:lpstr>Powers of the State Government</vt:lpstr>
      <vt:lpstr>Reciprocity </vt:lpstr>
      <vt:lpstr>Amendments to the Constitution</vt:lpstr>
      <vt:lpstr>Article Six – Sovereignty of the United States Constitution</vt:lpstr>
      <vt:lpstr>Ratification of the Constitution</vt:lpstr>
      <vt:lpstr>The Bill of Rights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Supreme Law of the Land, Part II</dc:title>
  <dc:creator>Adam</dc:creator>
  <cp:lastModifiedBy>Adam</cp:lastModifiedBy>
  <cp:revision>5</cp:revision>
  <dcterms:created xsi:type="dcterms:W3CDTF">2013-07-29T10:21:53Z</dcterms:created>
  <dcterms:modified xsi:type="dcterms:W3CDTF">2013-07-29T11:07:11Z</dcterms:modified>
</cp:coreProperties>
</file>